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0" r:id="rId4"/>
    <p:sldId id="267" r:id="rId5"/>
    <p:sldId id="261" r:id="rId6"/>
    <p:sldId id="263" r:id="rId7"/>
    <p:sldId id="277" r:id="rId8"/>
    <p:sldId id="264" r:id="rId9"/>
    <p:sldId id="265" r:id="rId10"/>
    <p:sldId id="269" r:id="rId11"/>
    <p:sldId id="271" r:id="rId12"/>
    <p:sldId id="268" r:id="rId13"/>
    <p:sldId id="272" r:id="rId14"/>
    <p:sldId id="270" r:id="rId15"/>
    <p:sldId id="275" r:id="rId16"/>
    <p:sldId id="274" r:id="rId17"/>
    <p:sldId id="273" r:id="rId18"/>
    <p:sldId id="27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10" autoAdjust="0"/>
  </p:normalViewPr>
  <p:slideViewPr>
    <p:cSldViewPr>
      <p:cViewPr varScale="1">
        <p:scale>
          <a:sx n="88" d="100"/>
          <a:sy n="88" d="100"/>
        </p:scale>
        <p:origin x="-16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9E62C-2558-4CE1-AA7C-6BDB34AA807D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227E7-166A-4D3E-A6F0-FCBCFE890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9F3D4-CDEF-41CE-822B-C527E8D022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26035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6930" indent="-76930">
              <a:lnSpc>
                <a:spcPct val="94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227E7-166A-4D3E-A6F0-FCBCFE8909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6ABE-000C-4C74-AE3C-5AB2CA3D844A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389C-1576-4761-BFFC-C45D64F2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6ABE-000C-4C74-AE3C-5AB2CA3D844A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389C-1576-4761-BFFC-C45D64F2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6ABE-000C-4C74-AE3C-5AB2CA3D844A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389C-1576-4761-BFFC-C45D64F2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6ABE-000C-4C74-AE3C-5AB2CA3D844A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389C-1576-4761-BFFC-C45D64F2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6ABE-000C-4C74-AE3C-5AB2CA3D844A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389C-1576-4761-BFFC-C45D64F2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6ABE-000C-4C74-AE3C-5AB2CA3D844A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389C-1576-4761-BFFC-C45D64F2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6ABE-000C-4C74-AE3C-5AB2CA3D844A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389C-1576-4761-BFFC-C45D64F2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6ABE-000C-4C74-AE3C-5AB2CA3D844A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389C-1576-4761-BFFC-C45D64F2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6ABE-000C-4C74-AE3C-5AB2CA3D844A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389C-1576-4761-BFFC-C45D64F2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6ABE-000C-4C74-AE3C-5AB2CA3D844A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389C-1576-4761-BFFC-C45D64F2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6ABE-000C-4C74-AE3C-5AB2CA3D844A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2389C-1576-4761-BFFC-C45D64F2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B6ABE-000C-4C74-AE3C-5AB2CA3D844A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2389C-1576-4761-BFFC-C45D64F20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667000"/>
          </a:xfrm>
          <a:ln w="50800" cmpd="sng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/>
              <a:t>The influence of low pH on </a:t>
            </a:r>
            <a:r>
              <a:rPr lang="en-US" sz="4800" i="1" dirty="0" err="1" smtClean="0"/>
              <a:t>Vibrio</a:t>
            </a:r>
            <a:r>
              <a:rPr lang="en-US" sz="4800" i="1" dirty="0" smtClean="0"/>
              <a:t> tubiashii </a:t>
            </a:r>
            <a:r>
              <a:rPr lang="en-US" sz="4800" dirty="0" smtClean="0"/>
              <a:t>gene expression</a:t>
            </a:r>
            <a:endParaRPr lang="en-US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Elene Dorfmeier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FISH </a:t>
            </a:r>
            <a:r>
              <a:rPr lang="en-US" sz="2400" dirty="0" smtClean="0">
                <a:solidFill>
                  <a:schemeClr val="tx1"/>
                </a:solidFill>
              </a:rPr>
              <a:t>441 | </a:t>
            </a:r>
            <a:r>
              <a:rPr lang="en-US" sz="2400" smtClean="0">
                <a:solidFill>
                  <a:schemeClr val="tx1"/>
                </a:solidFill>
              </a:rPr>
              <a:t>December 9, </a:t>
            </a:r>
            <a:r>
              <a:rPr lang="en-US" sz="2400" dirty="0" smtClean="0">
                <a:solidFill>
                  <a:schemeClr val="tx1"/>
                </a:solidFill>
              </a:rPr>
              <a:t>2009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Elene Durfmeier\Desktop\chol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95800"/>
            <a:ext cx="2632710" cy="200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4384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RESULTS...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8534400" cy="527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621" y="0"/>
            <a:ext cx="77847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1200970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i="1" dirty="0" err="1" smtClean="0">
                <a:solidFill>
                  <a:srgbClr val="C00000"/>
                </a:solidFill>
              </a:rPr>
              <a:t>rseA</a:t>
            </a:r>
            <a:endParaRPr lang="en-US" sz="4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"/>
            <a:ext cx="8654046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316" y="0"/>
            <a:ext cx="8145284" cy="6801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117692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i="1" dirty="0" err="1" smtClean="0">
                <a:solidFill>
                  <a:srgbClr val="C00000"/>
                </a:solidFill>
              </a:rPr>
              <a:t>chiA</a:t>
            </a:r>
            <a:endParaRPr lang="en-US" sz="4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066800"/>
            <a:ext cx="8641572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228600"/>
            <a:ext cx="4465320" cy="381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4572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Problems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62000" y="1219200"/>
            <a:ext cx="73152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8" indent="-228600" algn="ctr">
              <a:spcBef>
                <a:spcPts val="600"/>
              </a:spcBef>
              <a:spcAft>
                <a:spcPts val="1800"/>
              </a:spcAft>
            </a:pPr>
            <a:r>
              <a:rPr lang="en-US" sz="3200" noProof="0" dirty="0" smtClean="0"/>
              <a:t>Genomic </a:t>
            </a:r>
            <a:r>
              <a:rPr lang="en-US" sz="3200" noProof="0" dirty="0" err="1" smtClean="0"/>
              <a:t>Carryove</a:t>
            </a:r>
            <a:r>
              <a:rPr lang="en-US" sz="3200" dirty="0" err="1" smtClean="0"/>
              <a:t>r</a:t>
            </a:r>
            <a:endParaRPr lang="en-US" sz="3200" noProof="0" dirty="0" smtClean="0"/>
          </a:p>
          <a:p>
            <a:pPr marL="0" lvl="8" indent="-228600" algn="ctr">
              <a:spcBef>
                <a:spcPts val="600"/>
              </a:spcBef>
              <a:spcAft>
                <a:spcPts val="1800"/>
              </a:spcAft>
            </a:pPr>
            <a:endParaRPr lang="en-US" sz="3200" noProof="0" dirty="0" smtClean="0"/>
          </a:p>
          <a:p>
            <a:pPr marL="0" lvl="8" indent="-228600">
              <a:spcBef>
                <a:spcPts val="600"/>
              </a:spcBef>
              <a:spcAft>
                <a:spcPts val="1800"/>
              </a:spcAft>
            </a:pPr>
            <a:endParaRPr lang="en-US" sz="3200" noProof="0" dirty="0" smtClean="0"/>
          </a:p>
          <a:p>
            <a:pPr marL="0" lvl="8" indent="-228600">
              <a:spcBef>
                <a:spcPts val="600"/>
              </a:spcBef>
              <a:spcAft>
                <a:spcPts val="1800"/>
              </a:spcAft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752600"/>
            <a:ext cx="7290724" cy="4680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31" y="3048000"/>
            <a:ext cx="6015769" cy="3648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8516" y="0"/>
            <a:ext cx="5458280" cy="3181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762000"/>
            <a:ext cx="80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SYBR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3886200"/>
            <a:ext cx="113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Syto-13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609600"/>
            <a:ext cx="23330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SYBR Better?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9906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Conclusions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62000" y="1905000"/>
            <a:ext cx="73152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8" indent="-2286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i="1" dirty="0" err="1" smtClean="0"/>
              <a:t>rseA</a:t>
            </a:r>
            <a:r>
              <a:rPr lang="en-US" sz="3200" dirty="0" smtClean="0"/>
              <a:t> expressed at low pH</a:t>
            </a:r>
            <a:endParaRPr lang="en-US" sz="3200" noProof="0" dirty="0" smtClean="0"/>
          </a:p>
          <a:p>
            <a:pPr marL="0" lvl="8" indent="-2286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i="1" noProof="0" dirty="0" err="1" smtClean="0"/>
              <a:t>chiA</a:t>
            </a:r>
            <a:r>
              <a:rPr lang="en-US" sz="3200" noProof="0" dirty="0" smtClean="0"/>
              <a:t> expressed at both pH levels</a:t>
            </a:r>
          </a:p>
          <a:p>
            <a:pPr marL="0" lvl="8" indent="-2286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noProof="0" dirty="0" smtClean="0"/>
              <a:t>Both genes expressed most at 24 hours</a:t>
            </a:r>
          </a:p>
          <a:p>
            <a:pPr marL="0" lvl="8" indent="-228600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i="1" dirty="0" err="1" smtClean="0"/>
              <a:t>tdh</a:t>
            </a:r>
            <a:r>
              <a:rPr lang="en-US" sz="3200" dirty="0" smtClean="0"/>
              <a:t> not expressed in this study but may be applicable in future</a:t>
            </a:r>
            <a:endParaRPr lang="en-US" sz="3200" noProof="0" dirty="0" smtClean="0"/>
          </a:p>
          <a:p>
            <a:pPr marL="0" lvl="8" indent="-228600">
              <a:spcBef>
                <a:spcPts val="600"/>
              </a:spcBef>
              <a:spcAft>
                <a:spcPts val="1800"/>
              </a:spcAft>
            </a:pPr>
            <a:endParaRPr lang="en-US" sz="3200" noProof="0" dirty="0" smtClean="0"/>
          </a:p>
          <a:p>
            <a:pPr marL="0" lvl="8" indent="-228600">
              <a:spcBef>
                <a:spcPts val="600"/>
              </a:spcBef>
              <a:spcAft>
                <a:spcPts val="1800"/>
              </a:spcAft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t 100x Gram stain 9 15 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934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4191000"/>
            <a:ext cx="4385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  <a:cs typeface="Helvetica"/>
              </a:rPr>
              <a:t>Questions?</a:t>
            </a:r>
            <a:endParaRPr lang="en-US" sz="7200" dirty="0">
              <a:effectLst>
                <a:outerShdw blurRad="50800" dist="38100" dir="2700000" algn="tl" rotWithShape="0">
                  <a:srgbClr val="FF0000">
                    <a:alpha val="43000"/>
                  </a:srgbClr>
                </a:outerShdw>
              </a:effectLst>
              <a:cs typeface="Helvetica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 100x Gram stain 9 15 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9347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143000"/>
          </a:xfrm>
        </p:spPr>
        <p:txBody>
          <a:bodyPr/>
          <a:lstStyle/>
          <a:p>
            <a:pPr algn="l"/>
            <a:r>
              <a:rPr lang="en-US" b="1" i="1" dirty="0" err="1" smtClean="0"/>
              <a:t>Vibrio</a:t>
            </a:r>
            <a:r>
              <a:rPr lang="en-US" b="1" i="1" dirty="0" smtClean="0"/>
              <a:t> tubiashii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352800"/>
            <a:ext cx="8229600" cy="3200400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+mj-lt"/>
              </a:rPr>
              <a:t>Marine bacterium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endParaRPr lang="en-US" sz="900" b="1" dirty="0" smtClean="0">
              <a:latin typeface="+mj-lt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sz="2800" b="1" dirty="0" smtClean="0">
                <a:latin typeface="+mj-lt"/>
              </a:rPr>
              <a:t>Produces a disease called </a:t>
            </a:r>
            <a:r>
              <a:rPr lang="en-US" sz="2800" b="1" dirty="0" err="1" smtClean="0">
                <a:latin typeface="+mj-lt"/>
              </a:rPr>
              <a:t>vibriosis</a:t>
            </a:r>
            <a:endParaRPr lang="en-US" sz="2800" b="1" dirty="0" smtClean="0">
              <a:latin typeface="+mj-lt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sz="800" b="1" dirty="0" smtClean="0">
              <a:latin typeface="+mj-lt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latin typeface="+mj-lt"/>
              </a:rPr>
              <a:t>Pathogenic to a variety of marine invertebrates</a:t>
            </a: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endParaRPr lang="en-US" sz="900" b="1" dirty="0" smtClean="0">
              <a:latin typeface="+mj-lt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endParaRPr lang="en-US" sz="900" b="1" dirty="0" smtClean="0">
              <a:latin typeface="+mj-lt"/>
            </a:endParaRPr>
          </a:p>
        </p:txBody>
      </p:sp>
      <p:pic>
        <p:nvPicPr>
          <p:cNvPr id="5" name="Picture 12" descr="swarm"/>
          <p:cNvPicPr>
            <a:picLocks noChangeAspect="1" noChangeArrowheads="1"/>
          </p:cNvPicPr>
          <p:nvPr/>
        </p:nvPicPr>
        <p:blipFill>
          <a:blip r:embed="rId4" cstate="print"/>
          <a:srcRect l="23738" r="29587" b="49950"/>
          <a:stretch>
            <a:fillRect/>
          </a:stretch>
        </p:blipFill>
        <p:spPr bwMode="auto">
          <a:xfrm rot="5400000">
            <a:off x="5368008" y="194591"/>
            <a:ext cx="3048000" cy="34208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advTm="2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905000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indent="-228600" algn="ctr">
              <a:spcBef>
                <a:spcPts val="600"/>
              </a:spcBef>
              <a:spcAft>
                <a:spcPts val="1800"/>
              </a:spcAft>
            </a:pPr>
            <a:r>
              <a:rPr lang="en-US" sz="4800" b="1" dirty="0" smtClean="0"/>
              <a:t>How does low marine pH affect </a:t>
            </a:r>
            <a:r>
              <a:rPr lang="en-US" sz="4800" b="1" i="1" dirty="0" err="1" smtClean="0"/>
              <a:t>Vibrio</a:t>
            </a:r>
            <a:r>
              <a:rPr lang="en-US" sz="4800" b="1" i="1" dirty="0" smtClean="0"/>
              <a:t> tubiashii </a:t>
            </a:r>
            <a:r>
              <a:rPr lang="en-US" sz="4800" b="1" dirty="0" smtClean="0"/>
              <a:t>gene expression?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57600"/>
          </a:xfrm>
        </p:spPr>
        <p:txBody>
          <a:bodyPr>
            <a:normAutofit/>
          </a:bodyPr>
          <a:lstStyle/>
          <a:p>
            <a:pPr marL="1828800" lvl="8"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Ocean acidification</a:t>
            </a:r>
          </a:p>
          <a:p>
            <a:pPr marL="1828800" lvl="8"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Disease </a:t>
            </a:r>
          </a:p>
          <a:p>
            <a:pPr marL="1828800" lvl="8"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Impact on local aquaculture</a:t>
            </a:r>
          </a:p>
          <a:p>
            <a:pPr marL="1828800" lvl="8"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What influences proliferation?</a:t>
            </a:r>
          </a:p>
          <a:p>
            <a:pPr lvl="3">
              <a:buClr>
                <a:schemeClr val="tx1"/>
              </a:buClr>
              <a:buNone/>
            </a:pPr>
            <a:endParaRPr lang="en-US" sz="2700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1219200"/>
            <a:ext cx="8001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Why low </a:t>
            </a:r>
            <a:r>
              <a:rPr lang="en-US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pH?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2514600" cy="18015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4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/>
          </a:bodyPr>
          <a:lstStyle/>
          <a:p>
            <a:pPr marL="1828800" lvl="8">
              <a:spcBef>
                <a:spcPts val="600"/>
              </a:spcBef>
              <a:spcAft>
                <a:spcPts val="1800"/>
              </a:spcAft>
              <a:buNone/>
            </a:pPr>
            <a:endParaRPr lang="en-US" sz="2800" dirty="0" smtClean="0"/>
          </a:p>
          <a:p>
            <a:pPr marL="1828800" lvl="8"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Alternative Sigma Factor E</a:t>
            </a:r>
          </a:p>
          <a:p>
            <a:pPr marL="1828800" lvl="8">
              <a:spcBef>
                <a:spcPts val="600"/>
              </a:spcBef>
              <a:spcAft>
                <a:spcPts val="1800"/>
              </a:spcAft>
            </a:pPr>
            <a:r>
              <a:rPr lang="en-US" sz="2800" dirty="0" err="1" smtClean="0"/>
              <a:t>Chitinase</a:t>
            </a:r>
            <a:endParaRPr lang="en-US" sz="2800" dirty="0" smtClean="0"/>
          </a:p>
          <a:p>
            <a:pPr marL="1828800" lvl="8">
              <a:spcBef>
                <a:spcPts val="600"/>
              </a:spcBef>
              <a:spcAft>
                <a:spcPts val="1800"/>
              </a:spcAft>
            </a:pPr>
            <a:r>
              <a:rPr lang="en-US" sz="2800" dirty="0" smtClean="0"/>
              <a:t>L-</a:t>
            </a:r>
            <a:r>
              <a:rPr lang="en-US" sz="2800" dirty="0" err="1" smtClean="0"/>
              <a:t>threonine</a:t>
            </a:r>
            <a:r>
              <a:rPr lang="en-US" sz="2800" dirty="0" smtClean="0"/>
              <a:t> 3-dehydrogenase</a:t>
            </a:r>
            <a:endParaRPr lang="en-US" sz="2800" dirty="0"/>
          </a:p>
          <a:p>
            <a:pPr lvl="3">
              <a:buClr>
                <a:schemeClr val="tx1"/>
              </a:buClr>
              <a:buNone/>
            </a:pPr>
            <a:endParaRPr lang="en-US" sz="2700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9906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V. </a:t>
            </a:r>
            <a:r>
              <a:rPr lang="en-US" sz="4000" i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tubiashii</a:t>
            </a:r>
            <a:r>
              <a:rPr lang="en-US" sz="40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Genes of Interest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4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9906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V. </a:t>
            </a:r>
            <a:r>
              <a:rPr lang="en-US" sz="4000" i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tubiashii</a:t>
            </a:r>
            <a:r>
              <a:rPr lang="en-US" sz="40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Genes of Interest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62000" y="1905000"/>
            <a:ext cx="73152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8" indent="-228600">
              <a:spcBef>
                <a:spcPts val="600"/>
              </a:spcBef>
              <a:spcAft>
                <a:spcPts val="1800"/>
              </a:spcAft>
            </a:pPr>
            <a:r>
              <a:rPr lang="en-US" sz="3200" b="1" dirty="0" smtClean="0"/>
              <a:t>Alternative </a:t>
            </a:r>
            <a:r>
              <a:rPr lang="el-GR" sz="3200" b="1" dirty="0" smtClean="0"/>
              <a:t>σ</a:t>
            </a:r>
            <a:r>
              <a:rPr lang="en-US" sz="3200" b="1" dirty="0" smtClean="0"/>
              <a:t> Factor E</a:t>
            </a:r>
            <a:endParaRPr lang="en-US" sz="2400" baseline="0" noProof="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2400" i="1" dirty="0" err="1" smtClean="0"/>
              <a:t>rseA</a:t>
            </a:r>
            <a:r>
              <a:rPr lang="en-US" sz="2400" dirty="0" smtClean="0"/>
              <a:t> / </a:t>
            </a:r>
            <a:r>
              <a:rPr lang="en-US" sz="2400" i="1" dirty="0" err="1" smtClean="0"/>
              <a:t>rpoE</a:t>
            </a:r>
            <a:endParaRPr lang="en-US" sz="2400" i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Regulates few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Associated with gene expression of v</a:t>
            </a:r>
            <a:r>
              <a:rPr lang="en-US" sz="2400" baseline="0" dirty="0" smtClean="0"/>
              <a:t>irulence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Bacterial survival and virulence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go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hand in hand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" y="5943504"/>
            <a:ext cx="9108000" cy="94329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320" y="979303"/>
            <a:ext cx="7771680" cy="4895074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8320" y="5972308"/>
            <a:ext cx="3918240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Fang F C PNAS 2005;102:4933-4934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10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7761" indent="-77761">
              <a:lnSpc>
                <a:spcPct val="94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700" dirty="0">
                <a:solidFill>
                  <a:srgbClr val="000000"/>
                </a:solidFill>
                <a:latin typeface="Arial" charset="0"/>
              </a:rPr>
              <a:t>©2005 by National Academy of Sciences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3429000"/>
            <a:ext cx="3886200" cy="3048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http://faculty.clintoncc.suny.edu/faculty/Michael.Gregory/files/bio%20101/Bio%20101%20Lectures/Gene%20Regulation/gene.h9.gif</a:t>
            </a:r>
            <a:endParaRPr lang="en-US" sz="1000" dirty="0"/>
          </a:p>
        </p:txBody>
      </p:sp>
      <p:pic>
        <p:nvPicPr>
          <p:cNvPr id="1026" name="Picture 2" descr="C:\Documents and Settings\Elene Durfmeier\Desktop\gene.h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1" y="838200"/>
            <a:ext cx="7010399" cy="22860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609600" y="914400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" y="3276600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9906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V. </a:t>
            </a:r>
            <a:r>
              <a:rPr lang="en-US" sz="4000" i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tubiashii</a:t>
            </a:r>
            <a:r>
              <a:rPr lang="en-US" sz="40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Genes of Interest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2133600"/>
            <a:ext cx="73152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8" indent="-2286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 smtClean="0"/>
              <a:t>Chitinase</a:t>
            </a:r>
            <a:r>
              <a:rPr lang="en-US" sz="2800" b="1" dirty="0" smtClean="0"/>
              <a:t> (</a:t>
            </a:r>
            <a:r>
              <a:rPr lang="en-US" sz="2800" b="1" i="1" dirty="0" err="1" smtClean="0"/>
              <a:t>chiA</a:t>
            </a:r>
            <a:r>
              <a:rPr lang="en-US" sz="2800" b="1" dirty="0" smtClean="0"/>
              <a:t>)</a:t>
            </a:r>
          </a:p>
          <a:p>
            <a:pPr marL="0" lvl="8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Enzyme used to break down chitin</a:t>
            </a:r>
          </a:p>
          <a:p>
            <a:pPr marL="0" lvl="8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May have ecological role </a:t>
            </a:r>
          </a:p>
          <a:p>
            <a:pPr marL="0" lvl="8" indent="-228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050" dirty="0" smtClean="0"/>
          </a:p>
          <a:p>
            <a:pPr marL="0" lvl="8" indent="-2286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L-</a:t>
            </a:r>
            <a:r>
              <a:rPr lang="en-US" sz="2800" b="1" dirty="0" err="1" smtClean="0"/>
              <a:t>threonine</a:t>
            </a:r>
            <a:r>
              <a:rPr lang="en-US" sz="2800" b="1" dirty="0" smtClean="0"/>
              <a:t> 3-dehydrogenase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8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Virulence factor in </a:t>
            </a:r>
            <a:r>
              <a:rPr lang="en-US" sz="2800" i="1" noProof="0" dirty="0" err="1" smtClean="0"/>
              <a:t>Vibrio</a:t>
            </a:r>
            <a:r>
              <a:rPr lang="en-US" sz="2800" i="1" noProof="0" dirty="0" smtClean="0"/>
              <a:t> </a:t>
            </a:r>
            <a:r>
              <a:rPr lang="en-US" sz="2800" i="1" noProof="0" dirty="0" err="1" smtClean="0"/>
              <a:t>parahaemolyticus</a:t>
            </a:r>
            <a:endParaRPr lang="en-US" sz="2800" i="1" noProof="0" dirty="0" smtClean="0"/>
          </a:p>
          <a:p>
            <a:pPr marL="0" marR="0" lvl="8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noProof="0" dirty="0" smtClean="0"/>
              <a:t>Responsible for host cell damage</a:t>
            </a:r>
          </a:p>
          <a:p>
            <a:pPr marL="0" marR="0" lvl="8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/>
          </a:p>
          <a:p>
            <a:pPr marL="0" marR="0" lvl="8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noProof="0" dirty="0" smtClean="0"/>
          </a:p>
          <a:p>
            <a:pPr marL="0" marR="0" lvl="8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tabLst/>
              <a:defRPr/>
            </a:pPr>
            <a:endParaRPr lang="en-US" sz="2800" noProof="0" dirty="0" smtClean="0"/>
          </a:p>
          <a:p>
            <a:pPr marL="0" marR="0" lvl="8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gnetic Disk 8"/>
          <p:cNvSpPr/>
          <p:nvPr/>
        </p:nvSpPr>
        <p:spPr>
          <a:xfrm>
            <a:off x="1524000" y="2133600"/>
            <a:ext cx="2819400" cy="38100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7.3 pH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4876800" y="2133600"/>
            <a:ext cx="2819400" cy="38100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Control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24000" y="3655786"/>
            <a:ext cx="2810329" cy="250371"/>
          </a:xfrm>
          <a:custGeom>
            <a:avLst/>
            <a:gdLst>
              <a:gd name="connsiteX0" fmla="*/ 0 w 2810329"/>
              <a:gd name="connsiteY0" fmla="*/ 241300 h 250371"/>
              <a:gd name="connsiteX1" fmla="*/ 195943 w 2810329"/>
              <a:gd name="connsiteY1" fmla="*/ 56243 h 250371"/>
              <a:gd name="connsiteX2" fmla="*/ 533400 w 2810329"/>
              <a:gd name="connsiteY2" fmla="*/ 197757 h 250371"/>
              <a:gd name="connsiteX3" fmla="*/ 805543 w 2810329"/>
              <a:gd name="connsiteY3" fmla="*/ 78014 h 250371"/>
              <a:gd name="connsiteX4" fmla="*/ 1034143 w 2810329"/>
              <a:gd name="connsiteY4" fmla="*/ 197757 h 250371"/>
              <a:gd name="connsiteX5" fmla="*/ 1328057 w 2810329"/>
              <a:gd name="connsiteY5" fmla="*/ 67128 h 250371"/>
              <a:gd name="connsiteX6" fmla="*/ 1709057 w 2810329"/>
              <a:gd name="connsiteY6" fmla="*/ 241300 h 250371"/>
              <a:gd name="connsiteX7" fmla="*/ 1926771 w 2810329"/>
              <a:gd name="connsiteY7" fmla="*/ 12700 h 250371"/>
              <a:gd name="connsiteX8" fmla="*/ 2242457 w 2810329"/>
              <a:gd name="connsiteY8" fmla="*/ 197757 h 250371"/>
              <a:gd name="connsiteX9" fmla="*/ 2449286 w 2810329"/>
              <a:gd name="connsiteY9" fmla="*/ 1814 h 250371"/>
              <a:gd name="connsiteX10" fmla="*/ 2656114 w 2810329"/>
              <a:gd name="connsiteY10" fmla="*/ 186871 h 250371"/>
              <a:gd name="connsiteX11" fmla="*/ 2786743 w 2810329"/>
              <a:gd name="connsiteY11" fmla="*/ 56243 h 250371"/>
              <a:gd name="connsiteX12" fmla="*/ 2797629 w 2810329"/>
              <a:gd name="connsiteY12" fmla="*/ 12700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329" h="250371">
                <a:moveTo>
                  <a:pt x="0" y="241300"/>
                </a:moveTo>
                <a:cubicBezTo>
                  <a:pt x="53521" y="152400"/>
                  <a:pt x="107043" y="63500"/>
                  <a:pt x="195943" y="56243"/>
                </a:cubicBezTo>
                <a:cubicBezTo>
                  <a:pt x="284843" y="48986"/>
                  <a:pt x="431800" y="194129"/>
                  <a:pt x="533400" y="197757"/>
                </a:cubicBezTo>
                <a:cubicBezTo>
                  <a:pt x="635000" y="201385"/>
                  <a:pt x="722086" y="78014"/>
                  <a:pt x="805543" y="78014"/>
                </a:cubicBezTo>
                <a:cubicBezTo>
                  <a:pt x="889000" y="78014"/>
                  <a:pt x="947057" y="199571"/>
                  <a:pt x="1034143" y="197757"/>
                </a:cubicBezTo>
                <a:cubicBezTo>
                  <a:pt x="1121229" y="195943"/>
                  <a:pt x="1215571" y="59871"/>
                  <a:pt x="1328057" y="67128"/>
                </a:cubicBezTo>
                <a:cubicBezTo>
                  <a:pt x="1440543" y="74385"/>
                  <a:pt x="1609271" y="250371"/>
                  <a:pt x="1709057" y="241300"/>
                </a:cubicBezTo>
                <a:cubicBezTo>
                  <a:pt x="1808843" y="232229"/>
                  <a:pt x="1837871" y="19957"/>
                  <a:pt x="1926771" y="12700"/>
                </a:cubicBezTo>
                <a:cubicBezTo>
                  <a:pt x="2015671" y="5443"/>
                  <a:pt x="2155371" y="199571"/>
                  <a:pt x="2242457" y="197757"/>
                </a:cubicBezTo>
                <a:cubicBezTo>
                  <a:pt x="2329543" y="195943"/>
                  <a:pt x="2380343" y="3628"/>
                  <a:pt x="2449286" y="1814"/>
                </a:cubicBezTo>
                <a:cubicBezTo>
                  <a:pt x="2518229" y="0"/>
                  <a:pt x="2599871" y="177800"/>
                  <a:pt x="2656114" y="186871"/>
                </a:cubicBezTo>
                <a:cubicBezTo>
                  <a:pt x="2712357" y="195942"/>
                  <a:pt x="2763157" y="85271"/>
                  <a:pt x="2786743" y="56243"/>
                </a:cubicBezTo>
                <a:cubicBezTo>
                  <a:pt x="2810329" y="27215"/>
                  <a:pt x="2803979" y="19957"/>
                  <a:pt x="2797629" y="12700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876800" y="3733800"/>
            <a:ext cx="2810329" cy="250371"/>
          </a:xfrm>
          <a:custGeom>
            <a:avLst/>
            <a:gdLst>
              <a:gd name="connsiteX0" fmla="*/ 0 w 2810329"/>
              <a:gd name="connsiteY0" fmla="*/ 241300 h 250371"/>
              <a:gd name="connsiteX1" fmla="*/ 195943 w 2810329"/>
              <a:gd name="connsiteY1" fmla="*/ 56243 h 250371"/>
              <a:gd name="connsiteX2" fmla="*/ 533400 w 2810329"/>
              <a:gd name="connsiteY2" fmla="*/ 197757 h 250371"/>
              <a:gd name="connsiteX3" fmla="*/ 805543 w 2810329"/>
              <a:gd name="connsiteY3" fmla="*/ 78014 h 250371"/>
              <a:gd name="connsiteX4" fmla="*/ 1034143 w 2810329"/>
              <a:gd name="connsiteY4" fmla="*/ 197757 h 250371"/>
              <a:gd name="connsiteX5" fmla="*/ 1328057 w 2810329"/>
              <a:gd name="connsiteY5" fmla="*/ 67128 h 250371"/>
              <a:gd name="connsiteX6" fmla="*/ 1709057 w 2810329"/>
              <a:gd name="connsiteY6" fmla="*/ 241300 h 250371"/>
              <a:gd name="connsiteX7" fmla="*/ 1926771 w 2810329"/>
              <a:gd name="connsiteY7" fmla="*/ 12700 h 250371"/>
              <a:gd name="connsiteX8" fmla="*/ 2242457 w 2810329"/>
              <a:gd name="connsiteY8" fmla="*/ 197757 h 250371"/>
              <a:gd name="connsiteX9" fmla="*/ 2449286 w 2810329"/>
              <a:gd name="connsiteY9" fmla="*/ 1814 h 250371"/>
              <a:gd name="connsiteX10" fmla="*/ 2656114 w 2810329"/>
              <a:gd name="connsiteY10" fmla="*/ 186871 h 250371"/>
              <a:gd name="connsiteX11" fmla="*/ 2786743 w 2810329"/>
              <a:gd name="connsiteY11" fmla="*/ 56243 h 250371"/>
              <a:gd name="connsiteX12" fmla="*/ 2797629 w 2810329"/>
              <a:gd name="connsiteY12" fmla="*/ 12700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329" h="250371">
                <a:moveTo>
                  <a:pt x="0" y="241300"/>
                </a:moveTo>
                <a:cubicBezTo>
                  <a:pt x="53521" y="152400"/>
                  <a:pt x="107043" y="63500"/>
                  <a:pt x="195943" y="56243"/>
                </a:cubicBezTo>
                <a:cubicBezTo>
                  <a:pt x="284843" y="48986"/>
                  <a:pt x="431800" y="194129"/>
                  <a:pt x="533400" y="197757"/>
                </a:cubicBezTo>
                <a:cubicBezTo>
                  <a:pt x="635000" y="201385"/>
                  <a:pt x="722086" y="78014"/>
                  <a:pt x="805543" y="78014"/>
                </a:cubicBezTo>
                <a:cubicBezTo>
                  <a:pt x="889000" y="78014"/>
                  <a:pt x="947057" y="199571"/>
                  <a:pt x="1034143" y="197757"/>
                </a:cubicBezTo>
                <a:cubicBezTo>
                  <a:pt x="1121229" y="195943"/>
                  <a:pt x="1215571" y="59871"/>
                  <a:pt x="1328057" y="67128"/>
                </a:cubicBezTo>
                <a:cubicBezTo>
                  <a:pt x="1440543" y="74385"/>
                  <a:pt x="1609271" y="250371"/>
                  <a:pt x="1709057" y="241300"/>
                </a:cubicBezTo>
                <a:cubicBezTo>
                  <a:pt x="1808843" y="232229"/>
                  <a:pt x="1837871" y="19957"/>
                  <a:pt x="1926771" y="12700"/>
                </a:cubicBezTo>
                <a:cubicBezTo>
                  <a:pt x="2015671" y="5443"/>
                  <a:pt x="2155371" y="199571"/>
                  <a:pt x="2242457" y="197757"/>
                </a:cubicBezTo>
                <a:cubicBezTo>
                  <a:pt x="2329543" y="195943"/>
                  <a:pt x="2380343" y="3628"/>
                  <a:pt x="2449286" y="1814"/>
                </a:cubicBezTo>
                <a:cubicBezTo>
                  <a:pt x="2518229" y="0"/>
                  <a:pt x="2599871" y="177800"/>
                  <a:pt x="2656114" y="186871"/>
                </a:cubicBezTo>
                <a:cubicBezTo>
                  <a:pt x="2712357" y="195942"/>
                  <a:pt x="2763157" y="85271"/>
                  <a:pt x="2786743" y="56243"/>
                </a:cubicBezTo>
                <a:cubicBezTo>
                  <a:pt x="2810329" y="27215"/>
                  <a:pt x="2803979" y="19957"/>
                  <a:pt x="2797629" y="12700"/>
                </a:cubicBezTo>
              </a:path>
            </a:pathLst>
          </a:cu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" y="1447800"/>
            <a:ext cx="1524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Monitor</a:t>
            </a:r>
            <a:endParaRPr lang="en-US" dirty="0"/>
          </a:p>
        </p:txBody>
      </p:sp>
      <p:sp>
        <p:nvSpPr>
          <p:cNvPr id="15" name="Arc 14"/>
          <p:cNvSpPr/>
          <p:nvPr/>
        </p:nvSpPr>
        <p:spPr>
          <a:xfrm>
            <a:off x="1143000" y="2057400"/>
            <a:ext cx="685800" cy="5562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28800" y="4953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57400" y="4724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57400" y="4343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81200" y="40386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57400" y="4953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8600" y="3810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Experimental Design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6172200"/>
            <a:ext cx="7543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indent="-228600" algn="ctr">
              <a:spcBef>
                <a:spcPts val="600"/>
              </a:spcBef>
              <a:spcAft>
                <a:spcPts val="1800"/>
              </a:spcAft>
            </a:pPr>
            <a:r>
              <a:rPr lang="en-US" sz="3200" dirty="0" smtClean="0"/>
              <a:t>Samples taken at 0, 24 and 48 hrs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234</Words>
  <Application>Microsoft Office PowerPoint</Application>
  <PresentationFormat>On-screen Show (4:3)</PresentationFormat>
  <Paragraphs>78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influence of low pH on Vibrio tubiashii gene expression</vt:lpstr>
      <vt:lpstr>Vibrio tubiashii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Affects of low pH on Vibrio tubiashii</dc:title>
  <dc:creator>elene</dc:creator>
  <cp:lastModifiedBy>elene</cp:lastModifiedBy>
  <cp:revision>50</cp:revision>
  <dcterms:created xsi:type="dcterms:W3CDTF">2009-12-09T01:25:27Z</dcterms:created>
  <dcterms:modified xsi:type="dcterms:W3CDTF">2009-12-10T19:49:53Z</dcterms:modified>
</cp:coreProperties>
</file>